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8" r:id="rId6"/>
    <p:sldId id="269" r:id="rId7"/>
    <p:sldId id="270" r:id="rId8"/>
    <p:sldId id="272" r:id="rId9"/>
    <p:sldId id="273" r:id="rId10"/>
    <p:sldId id="265" r:id="rId11"/>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C362-6F88-4535-B105-F1115B76E0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0CEE691F-E9B9-4573-BCCE-ED00C61286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7D484174-DF7B-4DE3-9BA1-C8C364692722}"/>
              </a:ext>
            </a:extLst>
          </p:cNvPr>
          <p:cNvSpPr>
            <a:spLocks noGrp="1"/>
          </p:cNvSpPr>
          <p:nvPr>
            <p:ph type="dt" sz="half" idx="10"/>
          </p:nvPr>
        </p:nvSpPr>
        <p:spPr/>
        <p:txBody>
          <a:bodyPr/>
          <a:lstStyle/>
          <a:p>
            <a:fld id="{DEAED247-162B-4135-BA75-971F7DCCDD4C}" type="datetimeFigureOut">
              <a:rPr lang="en-ZA" smtClean="0"/>
              <a:t>2020/11/02</a:t>
            </a:fld>
            <a:endParaRPr lang="en-ZA"/>
          </a:p>
        </p:txBody>
      </p:sp>
      <p:sp>
        <p:nvSpPr>
          <p:cNvPr id="5" name="Footer Placeholder 4">
            <a:extLst>
              <a:ext uri="{FF2B5EF4-FFF2-40B4-BE49-F238E27FC236}">
                <a16:creationId xmlns:a16="http://schemas.microsoft.com/office/drawing/2014/main" id="{142F1AA8-473D-4791-8F60-35E7A266D42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2991A8-0B69-44A2-8C13-1E8AF8D4EF7D}"/>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185226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2DC7-3E14-402B-9748-F319D5B41A2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8B30E0D-B68A-4504-866E-5B39A32CAC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6A50E9-D92C-4B2E-9A82-AD47DDA4DF31}"/>
              </a:ext>
            </a:extLst>
          </p:cNvPr>
          <p:cNvSpPr>
            <a:spLocks noGrp="1"/>
          </p:cNvSpPr>
          <p:nvPr>
            <p:ph type="dt" sz="half" idx="10"/>
          </p:nvPr>
        </p:nvSpPr>
        <p:spPr/>
        <p:txBody>
          <a:bodyPr/>
          <a:lstStyle/>
          <a:p>
            <a:fld id="{DEAED247-162B-4135-BA75-971F7DCCDD4C}" type="datetimeFigureOut">
              <a:rPr lang="en-ZA" smtClean="0"/>
              <a:t>2020/11/02</a:t>
            </a:fld>
            <a:endParaRPr lang="en-ZA"/>
          </a:p>
        </p:txBody>
      </p:sp>
      <p:sp>
        <p:nvSpPr>
          <p:cNvPr id="5" name="Footer Placeholder 4">
            <a:extLst>
              <a:ext uri="{FF2B5EF4-FFF2-40B4-BE49-F238E27FC236}">
                <a16:creationId xmlns:a16="http://schemas.microsoft.com/office/drawing/2014/main" id="{B6671194-4233-48D5-94C4-03FDACB19A6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F18680-8B51-4F7F-B5AC-299C34BC1162}"/>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229033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8CC92A-9C0E-4522-9F2F-2C23ADC2D6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04037D7-DE84-4E2D-A974-919CB3B90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74FBEE8-9B06-4AD7-96C5-A08AF7AB7F81}"/>
              </a:ext>
            </a:extLst>
          </p:cNvPr>
          <p:cNvSpPr>
            <a:spLocks noGrp="1"/>
          </p:cNvSpPr>
          <p:nvPr>
            <p:ph type="dt" sz="half" idx="10"/>
          </p:nvPr>
        </p:nvSpPr>
        <p:spPr/>
        <p:txBody>
          <a:bodyPr/>
          <a:lstStyle/>
          <a:p>
            <a:fld id="{DEAED247-162B-4135-BA75-971F7DCCDD4C}" type="datetimeFigureOut">
              <a:rPr lang="en-ZA" smtClean="0"/>
              <a:t>2020/11/02</a:t>
            </a:fld>
            <a:endParaRPr lang="en-ZA"/>
          </a:p>
        </p:txBody>
      </p:sp>
      <p:sp>
        <p:nvSpPr>
          <p:cNvPr id="5" name="Footer Placeholder 4">
            <a:extLst>
              <a:ext uri="{FF2B5EF4-FFF2-40B4-BE49-F238E27FC236}">
                <a16:creationId xmlns:a16="http://schemas.microsoft.com/office/drawing/2014/main" id="{04037BDB-71C0-4878-BF4E-9540F452C7F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DCA5499-8707-4778-9741-A261BFABE147}"/>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180533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4EB7-9371-4B91-80C2-C1CF0F427D9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D8FBA9A-8AA1-4C4C-861C-2D335C3376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EB205EC-05B4-41A7-B4AE-DA464F8A5ED7}"/>
              </a:ext>
            </a:extLst>
          </p:cNvPr>
          <p:cNvSpPr>
            <a:spLocks noGrp="1"/>
          </p:cNvSpPr>
          <p:nvPr>
            <p:ph type="dt" sz="half" idx="10"/>
          </p:nvPr>
        </p:nvSpPr>
        <p:spPr/>
        <p:txBody>
          <a:bodyPr/>
          <a:lstStyle/>
          <a:p>
            <a:fld id="{DEAED247-162B-4135-BA75-971F7DCCDD4C}" type="datetimeFigureOut">
              <a:rPr lang="en-ZA" smtClean="0"/>
              <a:t>2020/11/02</a:t>
            </a:fld>
            <a:endParaRPr lang="en-ZA"/>
          </a:p>
        </p:txBody>
      </p:sp>
      <p:sp>
        <p:nvSpPr>
          <p:cNvPr id="5" name="Footer Placeholder 4">
            <a:extLst>
              <a:ext uri="{FF2B5EF4-FFF2-40B4-BE49-F238E27FC236}">
                <a16:creationId xmlns:a16="http://schemas.microsoft.com/office/drawing/2014/main" id="{4E88B485-7D7F-419B-96D5-292CEFF7F94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F3B41CD-EF5B-45D6-8CBF-2ECB3D8F1432}"/>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214501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DFCB-AF3E-482A-B7E0-A7B844A70F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E52389B-3402-4CE5-ADB5-85F5ED5820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95E209-97D4-4CBE-AA96-28CC4CCD9DE0}"/>
              </a:ext>
            </a:extLst>
          </p:cNvPr>
          <p:cNvSpPr>
            <a:spLocks noGrp="1"/>
          </p:cNvSpPr>
          <p:nvPr>
            <p:ph type="dt" sz="half" idx="10"/>
          </p:nvPr>
        </p:nvSpPr>
        <p:spPr/>
        <p:txBody>
          <a:bodyPr/>
          <a:lstStyle/>
          <a:p>
            <a:fld id="{DEAED247-162B-4135-BA75-971F7DCCDD4C}" type="datetimeFigureOut">
              <a:rPr lang="en-ZA" smtClean="0"/>
              <a:t>2020/11/02</a:t>
            </a:fld>
            <a:endParaRPr lang="en-ZA"/>
          </a:p>
        </p:txBody>
      </p:sp>
      <p:sp>
        <p:nvSpPr>
          <p:cNvPr id="5" name="Footer Placeholder 4">
            <a:extLst>
              <a:ext uri="{FF2B5EF4-FFF2-40B4-BE49-F238E27FC236}">
                <a16:creationId xmlns:a16="http://schemas.microsoft.com/office/drawing/2014/main" id="{A7198968-8A9D-4F72-BBA1-E1B3F8821AD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2052FA0-EC17-4946-BA0F-E502FFA6E8AF}"/>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89747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E07CF-D1C2-4563-9302-DAA4FC4AD35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8CE0CBA-8A38-4AEB-B0E0-FC562490D0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374D979-9B3B-4A1D-AA9C-C889F1C486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4EDFFFBA-211E-433B-87DC-FA5B33EE7E49}"/>
              </a:ext>
            </a:extLst>
          </p:cNvPr>
          <p:cNvSpPr>
            <a:spLocks noGrp="1"/>
          </p:cNvSpPr>
          <p:nvPr>
            <p:ph type="dt" sz="half" idx="10"/>
          </p:nvPr>
        </p:nvSpPr>
        <p:spPr/>
        <p:txBody>
          <a:bodyPr/>
          <a:lstStyle/>
          <a:p>
            <a:fld id="{DEAED247-162B-4135-BA75-971F7DCCDD4C}" type="datetimeFigureOut">
              <a:rPr lang="en-ZA" smtClean="0"/>
              <a:t>2020/11/02</a:t>
            </a:fld>
            <a:endParaRPr lang="en-ZA"/>
          </a:p>
        </p:txBody>
      </p:sp>
      <p:sp>
        <p:nvSpPr>
          <p:cNvPr id="6" name="Footer Placeholder 5">
            <a:extLst>
              <a:ext uri="{FF2B5EF4-FFF2-40B4-BE49-F238E27FC236}">
                <a16:creationId xmlns:a16="http://schemas.microsoft.com/office/drawing/2014/main" id="{748E150A-82EA-4945-B0BB-E78794AAF47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6F42D48-35F4-486B-BFE7-3F3F2439BCA7}"/>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152928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911B-764C-4B3F-98A2-5C3793C760B9}"/>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D62DC4FE-B291-425F-816E-651EE02C5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F550D2-D637-4785-BDE5-914CC613F3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9CFF950C-CF28-46D6-A7EE-A28E44047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027CD5-28FA-44DE-A91F-2D4B1DC278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6D163FD-40CC-45BA-9D78-AA26C376EA7A}"/>
              </a:ext>
            </a:extLst>
          </p:cNvPr>
          <p:cNvSpPr>
            <a:spLocks noGrp="1"/>
          </p:cNvSpPr>
          <p:nvPr>
            <p:ph type="dt" sz="half" idx="10"/>
          </p:nvPr>
        </p:nvSpPr>
        <p:spPr/>
        <p:txBody>
          <a:bodyPr/>
          <a:lstStyle/>
          <a:p>
            <a:fld id="{DEAED247-162B-4135-BA75-971F7DCCDD4C}" type="datetimeFigureOut">
              <a:rPr lang="en-ZA" smtClean="0"/>
              <a:t>2020/11/02</a:t>
            </a:fld>
            <a:endParaRPr lang="en-ZA"/>
          </a:p>
        </p:txBody>
      </p:sp>
      <p:sp>
        <p:nvSpPr>
          <p:cNvPr id="8" name="Footer Placeholder 7">
            <a:extLst>
              <a:ext uri="{FF2B5EF4-FFF2-40B4-BE49-F238E27FC236}">
                <a16:creationId xmlns:a16="http://schemas.microsoft.com/office/drawing/2014/main" id="{EF929045-CE53-47FC-9560-E3BF98EE66F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41123E1A-FDA3-45A8-B730-3EB2BF9F7475}"/>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272757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0864-5F09-4E18-B1D5-DAA40CD05AC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CCF58D93-5783-4123-AF5E-63349246BEC9}"/>
              </a:ext>
            </a:extLst>
          </p:cNvPr>
          <p:cNvSpPr>
            <a:spLocks noGrp="1"/>
          </p:cNvSpPr>
          <p:nvPr>
            <p:ph type="dt" sz="half" idx="10"/>
          </p:nvPr>
        </p:nvSpPr>
        <p:spPr/>
        <p:txBody>
          <a:bodyPr/>
          <a:lstStyle/>
          <a:p>
            <a:fld id="{DEAED247-162B-4135-BA75-971F7DCCDD4C}" type="datetimeFigureOut">
              <a:rPr lang="en-ZA" smtClean="0"/>
              <a:t>2020/11/02</a:t>
            </a:fld>
            <a:endParaRPr lang="en-ZA"/>
          </a:p>
        </p:txBody>
      </p:sp>
      <p:sp>
        <p:nvSpPr>
          <p:cNvPr id="4" name="Footer Placeholder 3">
            <a:extLst>
              <a:ext uri="{FF2B5EF4-FFF2-40B4-BE49-F238E27FC236}">
                <a16:creationId xmlns:a16="http://schemas.microsoft.com/office/drawing/2014/main" id="{4F4446B9-8AB8-4D30-91EF-5FFE2B00F01A}"/>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3CC8A40-51F4-4B80-B1C4-98FAF41D3F6C}"/>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249630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5C523-05A0-442A-AF7F-1CC0414624E0}"/>
              </a:ext>
            </a:extLst>
          </p:cNvPr>
          <p:cNvSpPr>
            <a:spLocks noGrp="1"/>
          </p:cNvSpPr>
          <p:nvPr>
            <p:ph type="dt" sz="half" idx="10"/>
          </p:nvPr>
        </p:nvSpPr>
        <p:spPr/>
        <p:txBody>
          <a:bodyPr/>
          <a:lstStyle/>
          <a:p>
            <a:fld id="{DEAED247-162B-4135-BA75-971F7DCCDD4C}" type="datetimeFigureOut">
              <a:rPr lang="en-ZA" smtClean="0"/>
              <a:t>2020/11/02</a:t>
            </a:fld>
            <a:endParaRPr lang="en-ZA"/>
          </a:p>
        </p:txBody>
      </p:sp>
      <p:sp>
        <p:nvSpPr>
          <p:cNvPr id="3" name="Footer Placeholder 2">
            <a:extLst>
              <a:ext uri="{FF2B5EF4-FFF2-40B4-BE49-F238E27FC236}">
                <a16:creationId xmlns:a16="http://schemas.microsoft.com/office/drawing/2014/main" id="{05288B5C-01BC-4F19-A283-374AC8C903D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86DBDDE8-7313-482E-ABF3-3E8BBF770D41}"/>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171218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0C07-6F84-4C7D-9EAE-DF17A224E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FD628CDE-0698-4EFB-92D4-E3690B023A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D56F39E-C870-4481-BE73-3126B9646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F39B5B-84E7-470D-AFB1-DA7543439CCA}"/>
              </a:ext>
            </a:extLst>
          </p:cNvPr>
          <p:cNvSpPr>
            <a:spLocks noGrp="1"/>
          </p:cNvSpPr>
          <p:nvPr>
            <p:ph type="dt" sz="half" idx="10"/>
          </p:nvPr>
        </p:nvSpPr>
        <p:spPr/>
        <p:txBody>
          <a:bodyPr/>
          <a:lstStyle/>
          <a:p>
            <a:fld id="{DEAED247-162B-4135-BA75-971F7DCCDD4C}" type="datetimeFigureOut">
              <a:rPr lang="en-ZA" smtClean="0"/>
              <a:t>2020/11/02</a:t>
            </a:fld>
            <a:endParaRPr lang="en-ZA"/>
          </a:p>
        </p:txBody>
      </p:sp>
      <p:sp>
        <p:nvSpPr>
          <p:cNvPr id="6" name="Footer Placeholder 5">
            <a:extLst>
              <a:ext uri="{FF2B5EF4-FFF2-40B4-BE49-F238E27FC236}">
                <a16:creationId xmlns:a16="http://schemas.microsoft.com/office/drawing/2014/main" id="{1AE958B4-234D-4A83-8C75-834A57401E9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D8B45F3-C8F6-4746-A134-584B4E8125A0}"/>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45889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FE5C-5229-48A1-AB04-B2B4754B5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1D5E97F-A8F6-4D21-BD84-E7FC86DC0B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5D47968D-97D1-4ADA-836C-4B48E1EE0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497A51-3E42-41EA-8126-F14653F6C323}"/>
              </a:ext>
            </a:extLst>
          </p:cNvPr>
          <p:cNvSpPr>
            <a:spLocks noGrp="1"/>
          </p:cNvSpPr>
          <p:nvPr>
            <p:ph type="dt" sz="half" idx="10"/>
          </p:nvPr>
        </p:nvSpPr>
        <p:spPr/>
        <p:txBody>
          <a:bodyPr/>
          <a:lstStyle/>
          <a:p>
            <a:fld id="{DEAED247-162B-4135-BA75-971F7DCCDD4C}" type="datetimeFigureOut">
              <a:rPr lang="en-ZA" smtClean="0"/>
              <a:t>2020/11/02</a:t>
            </a:fld>
            <a:endParaRPr lang="en-ZA"/>
          </a:p>
        </p:txBody>
      </p:sp>
      <p:sp>
        <p:nvSpPr>
          <p:cNvPr id="6" name="Footer Placeholder 5">
            <a:extLst>
              <a:ext uri="{FF2B5EF4-FFF2-40B4-BE49-F238E27FC236}">
                <a16:creationId xmlns:a16="http://schemas.microsoft.com/office/drawing/2014/main" id="{0B8EECD7-6269-4962-8713-A13E11E36AA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03BB3C7-800C-465D-9378-2FF2B3190E29}"/>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397034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3A040-61BB-4064-AFC9-5D5641CEC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A5CDDA4-2051-4165-A58E-3651195F93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8E2195E-68F3-4BFD-88D7-28003C2E3D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ED247-162B-4135-BA75-971F7DCCDD4C}" type="datetimeFigureOut">
              <a:rPr lang="en-ZA" smtClean="0"/>
              <a:t>2020/11/02</a:t>
            </a:fld>
            <a:endParaRPr lang="en-ZA"/>
          </a:p>
        </p:txBody>
      </p:sp>
      <p:sp>
        <p:nvSpPr>
          <p:cNvPr id="5" name="Footer Placeholder 4">
            <a:extLst>
              <a:ext uri="{FF2B5EF4-FFF2-40B4-BE49-F238E27FC236}">
                <a16:creationId xmlns:a16="http://schemas.microsoft.com/office/drawing/2014/main" id="{33F526D6-711B-4806-8765-26A38664F4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F73236A9-A203-401E-A254-DA1193AD8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362C2-287F-4ACF-A21A-B34BBD203E59}" type="slidenum">
              <a:rPr lang="en-ZA" smtClean="0"/>
              <a:t>‹#›</a:t>
            </a:fld>
            <a:endParaRPr lang="en-ZA"/>
          </a:p>
        </p:txBody>
      </p:sp>
    </p:spTree>
    <p:extLst>
      <p:ext uri="{BB962C8B-B14F-4D97-AF65-F5344CB8AC3E}">
        <p14:creationId xmlns:p14="http://schemas.microsoft.com/office/powerpoint/2010/main" val="3474864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africanawards@reedexpoafrica.co.za?subject=WTMA%202020%20Entry%20Submiss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797E1-C185-4A99-B087-9BED1F5587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07"/>
            <a:ext cx="12192000" cy="6830677"/>
          </a:xfrm>
          <a:prstGeom prst="rect">
            <a:avLst/>
          </a:prstGeom>
        </p:spPr>
      </p:pic>
    </p:spTree>
    <p:extLst>
      <p:ext uri="{BB962C8B-B14F-4D97-AF65-F5344CB8AC3E}">
        <p14:creationId xmlns:p14="http://schemas.microsoft.com/office/powerpoint/2010/main" val="36944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33C453D7-D033-4CE6-AF84-792EC0A895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07"/>
            <a:ext cx="12192000" cy="6830677"/>
          </a:xfrm>
          <a:prstGeom prst="rect">
            <a:avLst/>
          </a:prstGeom>
        </p:spPr>
      </p:pic>
    </p:spTree>
    <p:extLst>
      <p:ext uri="{BB962C8B-B14F-4D97-AF65-F5344CB8AC3E}">
        <p14:creationId xmlns:p14="http://schemas.microsoft.com/office/powerpoint/2010/main" val="271928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3FB86D-0F3C-4019-84D3-B48688682B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07"/>
            <a:ext cx="12192000" cy="6830677"/>
          </a:xfrm>
          <a:prstGeom prst="rect">
            <a:avLst/>
          </a:prstGeom>
        </p:spPr>
      </p:pic>
    </p:spTree>
    <p:extLst>
      <p:ext uri="{BB962C8B-B14F-4D97-AF65-F5344CB8AC3E}">
        <p14:creationId xmlns:p14="http://schemas.microsoft.com/office/powerpoint/2010/main" val="4112767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F88E6-DAB6-40BA-93EF-B66ACC7943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729"/>
            <a:ext cx="12192000" cy="6830677"/>
          </a:xfrm>
          <a:prstGeom prst="rect">
            <a:avLst/>
          </a:prstGeom>
        </p:spPr>
      </p:pic>
      <p:sp>
        <p:nvSpPr>
          <p:cNvPr id="4" name="TextBox 3">
            <a:extLst>
              <a:ext uri="{FF2B5EF4-FFF2-40B4-BE49-F238E27FC236}">
                <a16:creationId xmlns:a16="http://schemas.microsoft.com/office/drawing/2014/main" id="{54A82C6C-4633-420E-AA6E-D9FCAE65DA76}"/>
              </a:ext>
            </a:extLst>
          </p:cNvPr>
          <p:cNvSpPr txBox="1"/>
          <p:nvPr/>
        </p:nvSpPr>
        <p:spPr>
          <a:xfrm>
            <a:off x="323557" y="181957"/>
            <a:ext cx="11241427" cy="6494085"/>
          </a:xfrm>
          <a:prstGeom prst="rect">
            <a:avLst/>
          </a:prstGeom>
          <a:noFill/>
        </p:spPr>
        <p:txBody>
          <a:bodyPr wrap="square" rtlCol="0">
            <a:spAutoFit/>
          </a:bodyPr>
          <a:lstStyle/>
          <a:p>
            <a:r>
              <a:rPr lang="en-US" sz="2800" b="1" dirty="0"/>
              <a:t>IMPORTANT DETAILS</a:t>
            </a:r>
            <a:br>
              <a:rPr lang="en-US" sz="2800" b="1" dirty="0"/>
            </a:br>
            <a:endParaRPr lang="en-US" sz="1400" b="1" dirty="0"/>
          </a:p>
          <a:p>
            <a:r>
              <a:rPr lang="en-US" dirty="0"/>
              <a:t>Campaign name:</a:t>
            </a:r>
          </a:p>
          <a:p>
            <a:endParaRPr lang="en-US" dirty="0"/>
          </a:p>
          <a:p>
            <a:r>
              <a:rPr lang="en-US" dirty="0"/>
              <a:t>Name and Surname: </a:t>
            </a:r>
          </a:p>
          <a:p>
            <a:endParaRPr lang="en-US" dirty="0"/>
          </a:p>
          <a:p>
            <a:r>
              <a:rPr lang="en-US" dirty="0"/>
              <a:t>Email Address: </a:t>
            </a:r>
          </a:p>
          <a:p>
            <a:endParaRPr lang="en-US" dirty="0"/>
          </a:p>
          <a:p>
            <a:r>
              <a:rPr lang="en-US" dirty="0"/>
              <a:t>Phone Number: </a:t>
            </a:r>
          </a:p>
          <a:p>
            <a:endParaRPr lang="en-US" dirty="0"/>
          </a:p>
          <a:p>
            <a:r>
              <a:rPr lang="en-US" dirty="0"/>
              <a:t>Company: </a:t>
            </a:r>
          </a:p>
          <a:p>
            <a:endParaRPr lang="en-US" dirty="0"/>
          </a:p>
          <a:p>
            <a:r>
              <a:rPr lang="en-US" dirty="0"/>
              <a:t>Address: </a:t>
            </a:r>
          </a:p>
          <a:p>
            <a:endParaRPr lang="en-US" dirty="0"/>
          </a:p>
          <a:p>
            <a:r>
              <a:rPr lang="en-US" dirty="0"/>
              <a:t>Country: </a:t>
            </a:r>
          </a:p>
          <a:p>
            <a:endParaRPr lang="en-US" dirty="0"/>
          </a:p>
          <a:p>
            <a:r>
              <a:rPr lang="en-US" dirty="0"/>
              <a:t>Website: </a:t>
            </a:r>
          </a:p>
          <a:p>
            <a:endParaRPr lang="en-US" dirty="0"/>
          </a:p>
          <a:p>
            <a:r>
              <a:rPr lang="en-US" dirty="0"/>
              <a:t>SM Handle/s: </a:t>
            </a:r>
          </a:p>
          <a:p>
            <a:endParaRPr lang="en-US" dirty="0"/>
          </a:p>
          <a:p>
            <a:endParaRPr lang="en-US" dirty="0"/>
          </a:p>
          <a:p>
            <a:endParaRPr lang="en-ZA" dirty="0"/>
          </a:p>
        </p:txBody>
      </p:sp>
    </p:spTree>
    <p:extLst>
      <p:ext uri="{BB962C8B-B14F-4D97-AF65-F5344CB8AC3E}">
        <p14:creationId xmlns:p14="http://schemas.microsoft.com/office/powerpoint/2010/main" val="132177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F88E6-DAB6-40BA-93EF-B66ACC7943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729"/>
            <a:ext cx="12192000" cy="6830677"/>
          </a:xfrm>
          <a:prstGeom prst="rect">
            <a:avLst/>
          </a:prstGeom>
        </p:spPr>
      </p:pic>
      <p:sp>
        <p:nvSpPr>
          <p:cNvPr id="4" name="TextBox 3">
            <a:extLst>
              <a:ext uri="{FF2B5EF4-FFF2-40B4-BE49-F238E27FC236}">
                <a16:creationId xmlns:a16="http://schemas.microsoft.com/office/drawing/2014/main" id="{54A82C6C-4633-420E-AA6E-D9FCAE65DA76}"/>
              </a:ext>
            </a:extLst>
          </p:cNvPr>
          <p:cNvSpPr txBox="1"/>
          <p:nvPr/>
        </p:nvSpPr>
        <p:spPr>
          <a:xfrm>
            <a:off x="389206" y="181957"/>
            <a:ext cx="11175778" cy="523220"/>
          </a:xfrm>
          <a:prstGeom prst="rect">
            <a:avLst/>
          </a:prstGeom>
          <a:noFill/>
        </p:spPr>
        <p:txBody>
          <a:bodyPr wrap="square" rtlCol="0">
            <a:spAutoFit/>
          </a:bodyPr>
          <a:lstStyle/>
          <a:p>
            <a:r>
              <a:rPr lang="en-US" sz="2800" b="1" dirty="0"/>
              <a:t>THE PLAN (OVERALL NARRATIVE)</a:t>
            </a:r>
            <a:endParaRPr lang="en-US" sz="1400" b="1" dirty="0"/>
          </a:p>
        </p:txBody>
      </p:sp>
      <p:sp>
        <p:nvSpPr>
          <p:cNvPr id="2" name="TextBox 1">
            <a:extLst>
              <a:ext uri="{FF2B5EF4-FFF2-40B4-BE49-F238E27FC236}">
                <a16:creationId xmlns:a16="http://schemas.microsoft.com/office/drawing/2014/main" id="{6792C6C8-C822-4FC7-B437-EA0328D7F0F3}"/>
              </a:ext>
            </a:extLst>
          </p:cNvPr>
          <p:cNvSpPr txBox="1"/>
          <p:nvPr/>
        </p:nvSpPr>
        <p:spPr>
          <a:xfrm>
            <a:off x="389206" y="1871003"/>
            <a:ext cx="11413588" cy="369332"/>
          </a:xfrm>
          <a:prstGeom prst="rect">
            <a:avLst/>
          </a:prstGeom>
          <a:noFill/>
        </p:spPr>
        <p:txBody>
          <a:bodyPr wrap="square" rtlCol="0">
            <a:spAutoFit/>
          </a:bodyPr>
          <a:lstStyle/>
          <a:p>
            <a:r>
              <a:rPr lang="en-US" dirty="0"/>
              <a:t>Insert copy here*…</a:t>
            </a:r>
            <a:endParaRPr lang="en-ZA" dirty="0"/>
          </a:p>
        </p:txBody>
      </p:sp>
      <p:sp>
        <p:nvSpPr>
          <p:cNvPr id="6" name="TextBox 5">
            <a:extLst>
              <a:ext uri="{FF2B5EF4-FFF2-40B4-BE49-F238E27FC236}">
                <a16:creationId xmlns:a16="http://schemas.microsoft.com/office/drawing/2014/main" id="{8461EDC5-9665-4D8A-BFDD-CC57BAD3D5A1}"/>
              </a:ext>
            </a:extLst>
          </p:cNvPr>
          <p:cNvSpPr txBox="1"/>
          <p:nvPr/>
        </p:nvSpPr>
        <p:spPr>
          <a:xfrm>
            <a:off x="389206" y="739704"/>
            <a:ext cx="11241426" cy="968278"/>
          </a:xfrm>
          <a:prstGeom prst="rect">
            <a:avLst/>
          </a:prstGeom>
          <a:noFill/>
        </p:spPr>
        <p:txBody>
          <a:bodyPr wrap="square">
            <a:spAutoFit/>
          </a:bodyPr>
          <a:lstStyle/>
          <a:p>
            <a:pPr>
              <a:lnSpc>
                <a:spcPct val="107000"/>
              </a:lnSpc>
              <a:spcAft>
                <a:spcPts val="800"/>
              </a:spcAft>
            </a:pPr>
            <a:r>
              <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Get real and tell us your story! </a:t>
            </a:r>
            <a: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Outline a clear strategy and why it was approached in this way. Link it to the objectives, showing the methods used to achieve the results. Include who the stakeholders were and what they did.</a:t>
            </a:r>
            <a:b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br>
            <a:r>
              <a:rPr lang="en-ZA" sz="180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(300 words)</a:t>
            </a:r>
            <a:endParaRPr lang="en-US" dirty="0"/>
          </a:p>
        </p:txBody>
      </p:sp>
      <p:sp>
        <p:nvSpPr>
          <p:cNvPr id="8" name="TextBox 7">
            <a:extLst>
              <a:ext uri="{FF2B5EF4-FFF2-40B4-BE49-F238E27FC236}">
                <a16:creationId xmlns:a16="http://schemas.microsoft.com/office/drawing/2014/main" id="{61AEE8B2-36FF-4298-9BB3-F715F44144F4}"/>
              </a:ext>
            </a:extLst>
          </p:cNvPr>
          <p:cNvSpPr txBox="1"/>
          <p:nvPr/>
        </p:nvSpPr>
        <p:spPr>
          <a:xfrm>
            <a:off x="323557" y="5424351"/>
            <a:ext cx="3859619" cy="276999"/>
          </a:xfrm>
          <a:prstGeom prst="rect">
            <a:avLst/>
          </a:prstGeom>
          <a:noFill/>
        </p:spPr>
        <p:txBody>
          <a:bodyPr wrap="square" rtlCol="0">
            <a:spAutoFit/>
          </a:bodyPr>
          <a:lstStyle/>
          <a:p>
            <a:r>
              <a:rPr lang="en-ZA" sz="1200" dirty="0">
                <a:solidFill>
                  <a:srgbClr val="FF0000"/>
                </a:solidFill>
              </a:rPr>
              <a:t>* Insert additional slides as needed</a:t>
            </a:r>
          </a:p>
        </p:txBody>
      </p:sp>
    </p:spTree>
    <p:extLst>
      <p:ext uri="{BB962C8B-B14F-4D97-AF65-F5344CB8AC3E}">
        <p14:creationId xmlns:p14="http://schemas.microsoft.com/office/powerpoint/2010/main" val="90617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F88E6-DAB6-40BA-93EF-B66ACC7943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729"/>
            <a:ext cx="12192000" cy="6830677"/>
          </a:xfrm>
          <a:prstGeom prst="rect">
            <a:avLst/>
          </a:prstGeom>
        </p:spPr>
      </p:pic>
      <p:sp>
        <p:nvSpPr>
          <p:cNvPr id="4" name="TextBox 3">
            <a:extLst>
              <a:ext uri="{FF2B5EF4-FFF2-40B4-BE49-F238E27FC236}">
                <a16:creationId xmlns:a16="http://schemas.microsoft.com/office/drawing/2014/main" id="{54A82C6C-4633-420E-AA6E-D9FCAE65DA76}"/>
              </a:ext>
            </a:extLst>
          </p:cNvPr>
          <p:cNvSpPr txBox="1"/>
          <p:nvPr/>
        </p:nvSpPr>
        <p:spPr>
          <a:xfrm>
            <a:off x="389206" y="181957"/>
            <a:ext cx="11175778" cy="523220"/>
          </a:xfrm>
          <a:prstGeom prst="rect">
            <a:avLst/>
          </a:prstGeom>
          <a:noFill/>
        </p:spPr>
        <p:txBody>
          <a:bodyPr wrap="square" rtlCol="0">
            <a:spAutoFit/>
          </a:bodyPr>
          <a:lstStyle/>
          <a:p>
            <a:r>
              <a:rPr lang="en-US" sz="2800" b="1" dirty="0"/>
              <a:t>CAMPAIGN FULFILMENT</a:t>
            </a:r>
            <a:endParaRPr lang="en-US" sz="1400" b="1" dirty="0"/>
          </a:p>
        </p:txBody>
      </p:sp>
      <p:sp>
        <p:nvSpPr>
          <p:cNvPr id="2" name="TextBox 1">
            <a:extLst>
              <a:ext uri="{FF2B5EF4-FFF2-40B4-BE49-F238E27FC236}">
                <a16:creationId xmlns:a16="http://schemas.microsoft.com/office/drawing/2014/main" id="{6792C6C8-C822-4FC7-B437-EA0328D7F0F3}"/>
              </a:ext>
            </a:extLst>
          </p:cNvPr>
          <p:cNvSpPr txBox="1"/>
          <p:nvPr/>
        </p:nvSpPr>
        <p:spPr>
          <a:xfrm>
            <a:off x="389206" y="2209111"/>
            <a:ext cx="11413588" cy="369332"/>
          </a:xfrm>
          <a:prstGeom prst="rect">
            <a:avLst/>
          </a:prstGeom>
          <a:noFill/>
        </p:spPr>
        <p:txBody>
          <a:bodyPr wrap="square" rtlCol="0">
            <a:spAutoFit/>
          </a:bodyPr>
          <a:lstStyle/>
          <a:p>
            <a:r>
              <a:rPr lang="en-US" dirty="0"/>
              <a:t>Insert copy here*…</a:t>
            </a:r>
            <a:endParaRPr lang="en-ZA" dirty="0"/>
          </a:p>
        </p:txBody>
      </p:sp>
      <p:sp>
        <p:nvSpPr>
          <p:cNvPr id="6" name="TextBox 5">
            <a:extLst>
              <a:ext uri="{FF2B5EF4-FFF2-40B4-BE49-F238E27FC236}">
                <a16:creationId xmlns:a16="http://schemas.microsoft.com/office/drawing/2014/main" id="{8461EDC5-9665-4D8A-BFDD-CC57BAD3D5A1}"/>
              </a:ext>
            </a:extLst>
          </p:cNvPr>
          <p:cNvSpPr txBox="1"/>
          <p:nvPr/>
        </p:nvSpPr>
        <p:spPr>
          <a:xfrm>
            <a:off x="389206" y="739704"/>
            <a:ext cx="11241426" cy="1264642"/>
          </a:xfrm>
          <a:prstGeom prst="rect">
            <a:avLst/>
          </a:prstGeom>
          <a:noFill/>
        </p:spPr>
        <p:txBody>
          <a:bodyPr wrap="square">
            <a:spAutoFit/>
          </a:bodyPr>
          <a:lstStyle/>
          <a:p>
            <a:pPr>
              <a:lnSpc>
                <a:spcPct val="107000"/>
              </a:lnSpc>
              <a:spcAft>
                <a:spcPts val="800"/>
              </a:spcAft>
            </a:pPr>
            <a:r>
              <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This is the nuts-and-bolts stuff! </a:t>
            </a:r>
            <a: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How was the plan implemented? What worked and what didn't? What were the obstacles and how were they overcome? What elements of your plan made it a winning one; was this innovative or a good use of standard tactics? </a:t>
            </a:r>
            <a:b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br>
            <a:r>
              <a:rPr lang="en-ZA" sz="180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(300 words)</a:t>
            </a:r>
            <a:endParaRPr lang="en-US" dirty="0"/>
          </a:p>
        </p:txBody>
      </p:sp>
      <p:sp>
        <p:nvSpPr>
          <p:cNvPr id="8" name="TextBox 7">
            <a:extLst>
              <a:ext uri="{FF2B5EF4-FFF2-40B4-BE49-F238E27FC236}">
                <a16:creationId xmlns:a16="http://schemas.microsoft.com/office/drawing/2014/main" id="{61AEE8B2-36FF-4298-9BB3-F715F44144F4}"/>
              </a:ext>
            </a:extLst>
          </p:cNvPr>
          <p:cNvSpPr txBox="1"/>
          <p:nvPr/>
        </p:nvSpPr>
        <p:spPr>
          <a:xfrm>
            <a:off x="323557" y="5424351"/>
            <a:ext cx="3859619" cy="276999"/>
          </a:xfrm>
          <a:prstGeom prst="rect">
            <a:avLst/>
          </a:prstGeom>
          <a:noFill/>
        </p:spPr>
        <p:txBody>
          <a:bodyPr wrap="square" rtlCol="0">
            <a:spAutoFit/>
          </a:bodyPr>
          <a:lstStyle/>
          <a:p>
            <a:r>
              <a:rPr lang="en-ZA" sz="1200" dirty="0">
                <a:solidFill>
                  <a:srgbClr val="FF0000"/>
                </a:solidFill>
              </a:rPr>
              <a:t>* Insert additional slides as needed</a:t>
            </a:r>
          </a:p>
        </p:txBody>
      </p:sp>
    </p:spTree>
    <p:extLst>
      <p:ext uri="{BB962C8B-B14F-4D97-AF65-F5344CB8AC3E}">
        <p14:creationId xmlns:p14="http://schemas.microsoft.com/office/powerpoint/2010/main" val="294132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F88E6-DAB6-40BA-93EF-B66ACC7943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729"/>
            <a:ext cx="12192000" cy="6830677"/>
          </a:xfrm>
          <a:prstGeom prst="rect">
            <a:avLst/>
          </a:prstGeom>
        </p:spPr>
      </p:pic>
      <p:sp>
        <p:nvSpPr>
          <p:cNvPr id="4" name="TextBox 3">
            <a:extLst>
              <a:ext uri="{FF2B5EF4-FFF2-40B4-BE49-F238E27FC236}">
                <a16:creationId xmlns:a16="http://schemas.microsoft.com/office/drawing/2014/main" id="{54A82C6C-4633-420E-AA6E-D9FCAE65DA76}"/>
              </a:ext>
            </a:extLst>
          </p:cNvPr>
          <p:cNvSpPr txBox="1"/>
          <p:nvPr/>
        </p:nvSpPr>
        <p:spPr>
          <a:xfrm>
            <a:off x="389206" y="181957"/>
            <a:ext cx="11175778" cy="523220"/>
          </a:xfrm>
          <a:prstGeom prst="rect">
            <a:avLst/>
          </a:prstGeom>
          <a:noFill/>
        </p:spPr>
        <p:txBody>
          <a:bodyPr wrap="square" rtlCol="0">
            <a:spAutoFit/>
          </a:bodyPr>
          <a:lstStyle/>
          <a:p>
            <a:r>
              <a:rPr lang="en-US" sz="2800" b="1" dirty="0"/>
              <a:t>PROOF OF HOW THE CAMPAIGN REACHED ITS OBJECTIVES</a:t>
            </a:r>
            <a:endParaRPr lang="en-US" sz="1400" b="1" dirty="0"/>
          </a:p>
        </p:txBody>
      </p:sp>
      <p:sp>
        <p:nvSpPr>
          <p:cNvPr id="2" name="TextBox 1">
            <a:extLst>
              <a:ext uri="{FF2B5EF4-FFF2-40B4-BE49-F238E27FC236}">
                <a16:creationId xmlns:a16="http://schemas.microsoft.com/office/drawing/2014/main" id="{6792C6C8-C822-4FC7-B437-EA0328D7F0F3}"/>
              </a:ext>
            </a:extLst>
          </p:cNvPr>
          <p:cNvSpPr txBox="1"/>
          <p:nvPr/>
        </p:nvSpPr>
        <p:spPr>
          <a:xfrm>
            <a:off x="389206" y="1871003"/>
            <a:ext cx="11413588" cy="369332"/>
          </a:xfrm>
          <a:prstGeom prst="rect">
            <a:avLst/>
          </a:prstGeom>
          <a:noFill/>
        </p:spPr>
        <p:txBody>
          <a:bodyPr wrap="square" rtlCol="0">
            <a:spAutoFit/>
          </a:bodyPr>
          <a:lstStyle/>
          <a:p>
            <a:r>
              <a:rPr lang="en-US" dirty="0"/>
              <a:t>Insert copy here*…</a:t>
            </a:r>
            <a:endParaRPr lang="en-ZA" dirty="0"/>
          </a:p>
        </p:txBody>
      </p:sp>
      <p:sp>
        <p:nvSpPr>
          <p:cNvPr id="6" name="TextBox 5">
            <a:extLst>
              <a:ext uri="{FF2B5EF4-FFF2-40B4-BE49-F238E27FC236}">
                <a16:creationId xmlns:a16="http://schemas.microsoft.com/office/drawing/2014/main" id="{8461EDC5-9665-4D8A-BFDD-CC57BAD3D5A1}"/>
              </a:ext>
            </a:extLst>
          </p:cNvPr>
          <p:cNvSpPr txBox="1"/>
          <p:nvPr/>
        </p:nvSpPr>
        <p:spPr>
          <a:xfrm>
            <a:off x="389206" y="739704"/>
            <a:ext cx="11241426" cy="968278"/>
          </a:xfrm>
          <a:prstGeom prst="rect">
            <a:avLst/>
          </a:prstGeom>
          <a:noFill/>
        </p:spPr>
        <p:txBody>
          <a:bodyPr wrap="square">
            <a:spAutoFit/>
          </a:bodyPr>
          <a:lstStyle/>
          <a:p>
            <a:pPr>
              <a:lnSpc>
                <a:spcPct val="107000"/>
              </a:lnSpc>
              <a:spcAft>
                <a:spcPts val="800"/>
              </a:spcAft>
            </a:pPr>
            <a:r>
              <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Show us evidence of audience engagement. </a:t>
            </a:r>
            <a: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Give key points and statistics (such as metrics, trends and changes) that demonstrate success. NB. These must be verified, or they cannot be considered.</a:t>
            </a:r>
            <a:b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br>
            <a:r>
              <a:rPr lang="en-ZA" sz="180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(300 words)</a:t>
            </a:r>
            <a:endParaRPr lang="en-US" dirty="0"/>
          </a:p>
        </p:txBody>
      </p:sp>
      <p:sp>
        <p:nvSpPr>
          <p:cNvPr id="8" name="TextBox 7">
            <a:extLst>
              <a:ext uri="{FF2B5EF4-FFF2-40B4-BE49-F238E27FC236}">
                <a16:creationId xmlns:a16="http://schemas.microsoft.com/office/drawing/2014/main" id="{61AEE8B2-36FF-4298-9BB3-F715F44144F4}"/>
              </a:ext>
            </a:extLst>
          </p:cNvPr>
          <p:cNvSpPr txBox="1"/>
          <p:nvPr/>
        </p:nvSpPr>
        <p:spPr>
          <a:xfrm>
            <a:off x="323557" y="5424351"/>
            <a:ext cx="3859619" cy="276999"/>
          </a:xfrm>
          <a:prstGeom prst="rect">
            <a:avLst/>
          </a:prstGeom>
          <a:noFill/>
        </p:spPr>
        <p:txBody>
          <a:bodyPr wrap="square" rtlCol="0">
            <a:spAutoFit/>
          </a:bodyPr>
          <a:lstStyle/>
          <a:p>
            <a:r>
              <a:rPr lang="en-ZA" sz="1200" dirty="0">
                <a:solidFill>
                  <a:srgbClr val="FF0000"/>
                </a:solidFill>
              </a:rPr>
              <a:t>* Insert additional slides as needed</a:t>
            </a:r>
          </a:p>
        </p:txBody>
      </p:sp>
    </p:spTree>
    <p:extLst>
      <p:ext uri="{BB962C8B-B14F-4D97-AF65-F5344CB8AC3E}">
        <p14:creationId xmlns:p14="http://schemas.microsoft.com/office/powerpoint/2010/main" val="398010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F88E6-DAB6-40BA-93EF-B66ACC7943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729"/>
            <a:ext cx="12192000" cy="6830677"/>
          </a:xfrm>
          <a:prstGeom prst="rect">
            <a:avLst/>
          </a:prstGeom>
        </p:spPr>
      </p:pic>
      <p:sp>
        <p:nvSpPr>
          <p:cNvPr id="4" name="TextBox 3">
            <a:extLst>
              <a:ext uri="{FF2B5EF4-FFF2-40B4-BE49-F238E27FC236}">
                <a16:creationId xmlns:a16="http://schemas.microsoft.com/office/drawing/2014/main" id="{54A82C6C-4633-420E-AA6E-D9FCAE65DA76}"/>
              </a:ext>
            </a:extLst>
          </p:cNvPr>
          <p:cNvSpPr txBox="1"/>
          <p:nvPr/>
        </p:nvSpPr>
        <p:spPr>
          <a:xfrm>
            <a:off x="389206" y="181957"/>
            <a:ext cx="11175778" cy="523220"/>
          </a:xfrm>
          <a:prstGeom prst="rect">
            <a:avLst/>
          </a:prstGeom>
          <a:noFill/>
        </p:spPr>
        <p:txBody>
          <a:bodyPr wrap="square" rtlCol="0">
            <a:spAutoFit/>
          </a:bodyPr>
          <a:lstStyle/>
          <a:p>
            <a:r>
              <a:rPr lang="en-US" sz="2800" b="1" dirty="0"/>
              <a:t>EFFECTIVENESS IN MEETING CAMPAIGN OBJECTIVES</a:t>
            </a:r>
            <a:endParaRPr lang="en-US" sz="1400" b="1" dirty="0"/>
          </a:p>
        </p:txBody>
      </p:sp>
      <p:sp>
        <p:nvSpPr>
          <p:cNvPr id="2" name="TextBox 1">
            <a:extLst>
              <a:ext uri="{FF2B5EF4-FFF2-40B4-BE49-F238E27FC236}">
                <a16:creationId xmlns:a16="http://schemas.microsoft.com/office/drawing/2014/main" id="{6792C6C8-C822-4FC7-B437-EA0328D7F0F3}"/>
              </a:ext>
            </a:extLst>
          </p:cNvPr>
          <p:cNvSpPr txBox="1"/>
          <p:nvPr/>
        </p:nvSpPr>
        <p:spPr>
          <a:xfrm>
            <a:off x="389206" y="1871003"/>
            <a:ext cx="11413588" cy="369332"/>
          </a:xfrm>
          <a:prstGeom prst="rect">
            <a:avLst/>
          </a:prstGeom>
          <a:noFill/>
        </p:spPr>
        <p:txBody>
          <a:bodyPr wrap="square" rtlCol="0">
            <a:spAutoFit/>
          </a:bodyPr>
          <a:lstStyle/>
          <a:p>
            <a:r>
              <a:rPr lang="en-US" dirty="0"/>
              <a:t>Insert copy here*…</a:t>
            </a:r>
            <a:endParaRPr lang="en-ZA" dirty="0"/>
          </a:p>
        </p:txBody>
      </p:sp>
      <p:sp>
        <p:nvSpPr>
          <p:cNvPr id="6" name="TextBox 5">
            <a:extLst>
              <a:ext uri="{FF2B5EF4-FFF2-40B4-BE49-F238E27FC236}">
                <a16:creationId xmlns:a16="http://schemas.microsoft.com/office/drawing/2014/main" id="{8461EDC5-9665-4D8A-BFDD-CC57BAD3D5A1}"/>
              </a:ext>
            </a:extLst>
          </p:cNvPr>
          <p:cNvSpPr txBox="1"/>
          <p:nvPr/>
        </p:nvSpPr>
        <p:spPr>
          <a:xfrm>
            <a:off x="389206" y="739704"/>
            <a:ext cx="11241426" cy="968278"/>
          </a:xfrm>
          <a:prstGeom prst="rect">
            <a:avLst/>
          </a:prstGeom>
          <a:noFill/>
        </p:spPr>
        <p:txBody>
          <a:bodyPr wrap="square">
            <a:spAutoFit/>
          </a:bodyPr>
          <a:lstStyle/>
          <a:p>
            <a:pPr>
              <a:lnSpc>
                <a:spcPct val="107000"/>
              </a:lnSpc>
              <a:spcAft>
                <a:spcPts val="800"/>
              </a:spcAft>
            </a:pPr>
            <a:r>
              <a:rPr lang="en-US" sz="18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Its reflection time!</a:t>
            </a:r>
            <a:r>
              <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Explain the importance of outcomes linked to the objectives/KPIs. Provide any relevant context (e.g. before and after, external factors that affected your results). What lessons were learnt?</a:t>
            </a:r>
            <a:b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br>
            <a:r>
              <a:rPr lang="en-ZA" sz="180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(300 words)</a:t>
            </a:r>
            <a:endParaRPr lang="en-US" dirty="0"/>
          </a:p>
        </p:txBody>
      </p:sp>
      <p:sp>
        <p:nvSpPr>
          <p:cNvPr id="8" name="TextBox 7">
            <a:extLst>
              <a:ext uri="{FF2B5EF4-FFF2-40B4-BE49-F238E27FC236}">
                <a16:creationId xmlns:a16="http://schemas.microsoft.com/office/drawing/2014/main" id="{61AEE8B2-36FF-4298-9BB3-F715F44144F4}"/>
              </a:ext>
            </a:extLst>
          </p:cNvPr>
          <p:cNvSpPr txBox="1"/>
          <p:nvPr/>
        </p:nvSpPr>
        <p:spPr>
          <a:xfrm>
            <a:off x="323557" y="5424351"/>
            <a:ext cx="3859619" cy="276999"/>
          </a:xfrm>
          <a:prstGeom prst="rect">
            <a:avLst/>
          </a:prstGeom>
          <a:noFill/>
        </p:spPr>
        <p:txBody>
          <a:bodyPr wrap="square" rtlCol="0">
            <a:spAutoFit/>
          </a:bodyPr>
          <a:lstStyle/>
          <a:p>
            <a:r>
              <a:rPr lang="en-ZA" sz="1200" dirty="0">
                <a:solidFill>
                  <a:srgbClr val="FF0000"/>
                </a:solidFill>
              </a:rPr>
              <a:t>* Insert additional slides as needed</a:t>
            </a:r>
          </a:p>
        </p:txBody>
      </p:sp>
    </p:spTree>
    <p:extLst>
      <p:ext uri="{BB962C8B-B14F-4D97-AF65-F5344CB8AC3E}">
        <p14:creationId xmlns:p14="http://schemas.microsoft.com/office/powerpoint/2010/main" val="358646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F88E6-DAB6-40BA-93EF-B66ACC7943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729"/>
            <a:ext cx="12192000" cy="6830677"/>
          </a:xfrm>
          <a:prstGeom prst="rect">
            <a:avLst/>
          </a:prstGeom>
        </p:spPr>
      </p:pic>
      <p:sp>
        <p:nvSpPr>
          <p:cNvPr id="4" name="TextBox 3">
            <a:extLst>
              <a:ext uri="{FF2B5EF4-FFF2-40B4-BE49-F238E27FC236}">
                <a16:creationId xmlns:a16="http://schemas.microsoft.com/office/drawing/2014/main" id="{54A82C6C-4633-420E-AA6E-D9FCAE65DA76}"/>
              </a:ext>
            </a:extLst>
          </p:cNvPr>
          <p:cNvSpPr txBox="1"/>
          <p:nvPr/>
        </p:nvSpPr>
        <p:spPr>
          <a:xfrm>
            <a:off x="389206" y="181957"/>
            <a:ext cx="11175778" cy="523220"/>
          </a:xfrm>
          <a:prstGeom prst="rect">
            <a:avLst/>
          </a:prstGeom>
          <a:noFill/>
        </p:spPr>
        <p:txBody>
          <a:bodyPr wrap="square" rtlCol="0">
            <a:spAutoFit/>
          </a:bodyPr>
          <a:lstStyle/>
          <a:p>
            <a:r>
              <a:rPr lang="en-US" sz="2800" b="1" dirty="0"/>
              <a:t>X-FACTOR – DO YOU HAVE IT (OPTIONAL)</a:t>
            </a:r>
            <a:endParaRPr lang="en-US" sz="1400" b="1" dirty="0"/>
          </a:p>
        </p:txBody>
      </p:sp>
      <p:sp>
        <p:nvSpPr>
          <p:cNvPr id="2" name="TextBox 1">
            <a:extLst>
              <a:ext uri="{FF2B5EF4-FFF2-40B4-BE49-F238E27FC236}">
                <a16:creationId xmlns:a16="http://schemas.microsoft.com/office/drawing/2014/main" id="{6792C6C8-C822-4FC7-B437-EA0328D7F0F3}"/>
              </a:ext>
            </a:extLst>
          </p:cNvPr>
          <p:cNvSpPr txBox="1"/>
          <p:nvPr/>
        </p:nvSpPr>
        <p:spPr>
          <a:xfrm>
            <a:off x="389206" y="1620815"/>
            <a:ext cx="11413588" cy="369332"/>
          </a:xfrm>
          <a:prstGeom prst="rect">
            <a:avLst/>
          </a:prstGeom>
          <a:noFill/>
        </p:spPr>
        <p:txBody>
          <a:bodyPr wrap="square" rtlCol="0">
            <a:spAutoFit/>
          </a:bodyPr>
          <a:lstStyle/>
          <a:p>
            <a:r>
              <a:rPr lang="en-US" dirty="0"/>
              <a:t>Insert copy here*…</a:t>
            </a:r>
            <a:endParaRPr lang="en-ZA" dirty="0"/>
          </a:p>
        </p:txBody>
      </p:sp>
      <p:sp>
        <p:nvSpPr>
          <p:cNvPr id="6" name="TextBox 5">
            <a:extLst>
              <a:ext uri="{FF2B5EF4-FFF2-40B4-BE49-F238E27FC236}">
                <a16:creationId xmlns:a16="http://schemas.microsoft.com/office/drawing/2014/main" id="{8461EDC5-9665-4D8A-BFDD-CC57BAD3D5A1}"/>
              </a:ext>
            </a:extLst>
          </p:cNvPr>
          <p:cNvSpPr txBox="1"/>
          <p:nvPr/>
        </p:nvSpPr>
        <p:spPr>
          <a:xfrm>
            <a:off x="389206" y="739704"/>
            <a:ext cx="11241426" cy="671915"/>
          </a:xfrm>
          <a:prstGeom prst="rect">
            <a:avLst/>
          </a:prstGeom>
          <a:noFill/>
        </p:spPr>
        <p:txBody>
          <a:bodyPr wrap="square">
            <a:spAutoFit/>
          </a:bodyPr>
          <a:lstStyle/>
          <a:p>
            <a:pPr>
              <a:lnSpc>
                <a:spcPct val="107000"/>
              </a:lnSpc>
              <a:spcAft>
                <a:spcPts val="800"/>
              </a:spcAft>
            </a:pPr>
            <a: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Provide an endorsement from an independent party or client supporting the effectiveness and value of the work.</a:t>
            </a:r>
            <a:br>
              <a:rPr lang="en-Z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br>
            <a:r>
              <a:rPr lang="en-ZA" sz="180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(300 words)</a:t>
            </a:r>
            <a:endParaRPr lang="en-US" dirty="0"/>
          </a:p>
        </p:txBody>
      </p:sp>
      <p:sp>
        <p:nvSpPr>
          <p:cNvPr id="8" name="TextBox 7">
            <a:extLst>
              <a:ext uri="{FF2B5EF4-FFF2-40B4-BE49-F238E27FC236}">
                <a16:creationId xmlns:a16="http://schemas.microsoft.com/office/drawing/2014/main" id="{61AEE8B2-36FF-4298-9BB3-F715F44144F4}"/>
              </a:ext>
            </a:extLst>
          </p:cNvPr>
          <p:cNvSpPr txBox="1"/>
          <p:nvPr/>
        </p:nvSpPr>
        <p:spPr>
          <a:xfrm>
            <a:off x="323557" y="5424351"/>
            <a:ext cx="3859619" cy="276999"/>
          </a:xfrm>
          <a:prstGeom prst="rect">
            <a:avLst/>
          </a:prstGeom>
          <a:noFill/>
        </p:spPr>
        <p:txBody>
          <a:bodyPr wrap="square" rtlCol="0">
            <a:spAutoFit/>
          </a:bodyPr>
          <a:lstStyle/>
          <a:p>
            <a:r>
              <a:rPr lang="en-ZA" sz="1200" dirty="0">
                <a:solidFill>
                  <a:srgbClr val="FF0000"/>
                </a:solidFill>
              </a:rPr>
              <a:t>* Insert additional slides as needed</a:t>
            </a:r>
          </a:p>
        </p:txBody>
      </p:sp>
    </p:spTree>
    <p:extLst>
      <p:ext uri="{BB962C8B-B14F-4D97-AF65-F5344CB8AC3E}">
        <p14:creationId xmlns:p14="http://schemas.microsoft.com/office/powerpoint/2010/main" val="297408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F88E6-DAB6-40BA-93EF-B66ACC7943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729"/>
            <a:ext cx="12192000" cy="6830677"/>
          </a:xfrm>
          <a:prstGeom prst="rect">
            <a:avLst/>
          </a:prstGeom>
        </p:spPr>
      </p:pic>
      <p:sp>
        <p:nvSpPr>
          <p:cNvPr id="4" name="TextBox 3">
            <a:extLst>
              <a:ext uri="{FF2B5EF4-FFF2-40B4-BE49-F238E27FC236}">
                <a16:creationId xmlns:a16="http://schemas.microsoft.com/office/drawing/2014/main" id="{54A82C6C-4633-420E-AA6E-D9FCAE65DA76}"/>
              </a:ext>
            </a:extLst>
          </p:cNvPr>
          <p:cNvSpPr txBox="1"/>
          <p:nvPr/>
        </p:nvSpPr>
        <p:spPr>
          <a:xfrm>
            <a:off x="389206" y="181957"/>
            <a:ext cx="11175778" cy="523220"/>
          </a:xfrm>
          <a:prstGeom prst="rect">
            <a:avLst/>
          </a:prstGeom>
          <a:noFill/>
        </p:spPr>
        <p:txBody>
          <a:bodyPr wrap="square" rtlCol="0">
            <a:spAutoFit/>
          </a:bodyPr>
          <a:lstStyle/>
          <a:p>
            <a:r>
              <a:rPr lang="en-US" sz="2800" b="1" dirty="0"/>
              <a:t>SUPPORTING INFORMATION </a:t>
            </a:r>
            <a:endParaRPr lang="en-US" sz="1400" b="1" dirty="0"/>
          </a:p>
        </p:txBody>
      </p:sp>
      <p:sp>
        <p:nvSpPr>
          <p:cNvPr id="6" name="TextBox 5">
            <a:extLst>
              <a:ext uri="{FF2B5EF4-FFF2-40B4-BE49-F238E27FC236}">
                <a16:creationId xmlns:a16="http://schemas.microsoft.com/office/drawing/2014/main" id="{8461EDC5-9665-4D8A-BFDD-CC57BAD3D5A1}"/>
              </a:ext>
            </a:extLst>
          </p:cNvPr>
          <p:cNvSpPr txBox="1"/>
          <p:nvPr/>
        </p:nvSpPr>
        <p:spPr>
          <a:xfrm>
            <a:off x="389206" y="739704"/>
            <a:ext cx="11241426" cy="646331"/>
          </a:xfrm>
          <a:prstGeom prst="rect">
            <a:avLst/>
          </a:prstGeom>
          <a:noFill/>
        </p:spPr>
        <p:txBody>
          <a:bodyPr wrap="square">
            <a:spAutoFit/>
          </a:bodyPr>
          <a:lstStyle/>
          <a:p>
            <a:pPr marL="0" indent="0">
              <a:buNone/>
            </a:pPr>
            <a:r>
              <a:rPr lang="en-US" sz="1800" dirty="0"/>
              <a:t>Whether it’s a brochure, a video or something else you’d like us to see, attach this to your awards submission. There is no limit to the information you can send to help tell your story (but please make sure its relevant!)</a:t>
            </a:r>
            <a:endParaRPr lang="en-ZA" sz="1800" dirty="0"/>
          </a:p>
        </p:txBody>
      </p:sp>
    </p:spTree>
    <p:extLst>
      <p:ext uri="{BB962C8B-B14F-4D97-AF65-F5344CB8AC3E}">
        <p14:creationId xmlns:p14="http://schemas.microsoft.com/office/powerpoint/2010/main" val="1489219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375</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WTM Africa Awards 2020 Entry  Cover Slide: Awards Image/logo</dc:title>
  <dc:creator>Amanda Wellbeloved</dc:creator>
  <cp:lastModifiedBy>Martin Hiller</cp:lastModifiedBy>
  <cp:revision>29</cp:revision>
  <cp:lastPrinted>2020-11-03T09:55:37Z</cp:lastPrinted>
  <dcterms:created xsi:type="dcterms:W3CDTF">2020-01-10T12:46:44Z</dcterms:created>
  <dcterms:modified xsi:type="dcterms:W3CDTF">2020-11-03T11:40:58Z</dcterms:modified>
</cp:coreProperties>
</file>